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8" r:id="rId3"/>
    <p:sldId id="272" r:id="rId4"/>
    <p:sldId id="273" r:id="rId5"/>
    <p:sldId id="274" r:id="rId6"/>
    <p:sldId id="259" r:id="rId7"/>
    <p:sldId id="260" r:id="rId8"/>
    <p:sldId id="275" r:id="rId9"/>
    <p:sldId id="286" r:id="rId10"/>
    <p:sldId id="276" r:id="rId11"/>
    <p:sldId id="269" r:id="rId12"/>
    <p:sldId id="278" r:id="rId13"/>
    <p:sldId id="261" r:id="rId14"/>
    <p:sldId id="262" r:id="rId15"/>
    <p:sldId id="263" r:id="rId16"/>
    <p:sldId id="277" r:id="rId17"/>
    <p:sldId id="265" r:id="rId18"/>
    <p:sldId id="279" r:id="rId19"/>
    <p:sldId id="281" r:id="rId20"/>
    <p:sldId id="282" r:id="rId21"/>
    <p:sldId id="283" r:id="rId22"/>
    <p:sldId id="284" r:id="rId23"/>
    <p:sldId id="285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DE4"/>
    <a:srgbClr val="FFD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34" autoAdjust="0"/>
    <p:restoredTop sz="94479" autoAdjust="0"/>
  </p:normalViewPr>
  <p:slideViewPr>
    <p:cSldViewPr snapToGrid="0" snapToObjects="1">
      <p:cViewPr varScale="1">
        <p:scale>
          <a:sx n="44" d="100"/>
          <a:sy n="44" d="100"/>
        </p:scale>
        <p:origin x="-108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handoutMaster" Target="handoutMasters/handout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DA385-9780-D54C-8CF5-928BF399B1DD}" type="datetimeFigureOut">
              <a:rPr lang="en-US" smtClean="0"/>
              <a:t>11/12/16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DB065-6285-A343-9B9A-002BEF2F5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933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B02C79-F471-454D-960F-B3896EF4C88D}" type="datetimeFigureOut">
              <a:rPr lang="en-US" smtClean="0"/>
              <a:t>11/12/16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7EA951-6511-7F47-9E4F-BC87E5E6A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961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5FF1E-81F8-B544-8D5F-EE9F799576D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593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B1B5-6ED5-014B-B681-6564CEACF10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621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5FF1E-81F8-B544-8D5F-EE9F799576D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593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F5FF1E-81F8-B544-8D5F-EE9F799576D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557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B1B5-6ED5-014B-B681-6564CEACF10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06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B1B5-6ED5-014B-B681-6564CEACF10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735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High Health Council in Jordan took the initiative to create a coalition for civil society organizations under its umbrella. Similar to that in Egypt, the formation of the Taskforce based on a multi-stakeholder approach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6ADF6-D0B2-4964-9392-B07A06AB357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232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11/12/16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MENA logo-0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314" y="980554"/>
            <a:ext cx="6054922" cy="12392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11/12/16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11/12/16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22" name="Picture 21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9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11/12/16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11/12/16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Picture 15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11/12/16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11/12/16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11/12/16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11/12/16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11/12/16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7" name="Picture 16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11/12/16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17" name="Picture 16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238585" y="6250163"/>
            <a:ext cx="741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11/12/16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5"/>
            <a:ext cx="3044947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5" name="Picture 14" descr="MENA logo-01.jp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504" y="6126163"/>
            <a:ext cx="2804296" cy="5739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2129" y="2076767"/>
            <a:ext cx="7772400" cy="1780108"/>
          </a:xfrm>
        </p:spPr>
        <p:txBody>
          <a:bodyPr/>
          <a:lstStyle/>
          <a:p>
            <a:r>
              <a:rPr lang="en-US" dirty="0" smtClean="0">
                <a:solidFill>
                  <a:schemeClr val="accent4"/>
                </a:solidFill>
              </a:rPr>
              <a:t>Governance in the MENA Region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74458"/>
            <a:ext cx="6090557" cy="477156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Mostafa Hunter 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91897" y="605925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548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4"/>
                </a:solidFill>
              </a:rPr>
              <a:t>Towards </a:t>
            </a:r>
            <a:r>
              <a:rPr lang="en-US" sz="3600" dirty="0">
                <a:solidFill>
                  <a:schemeClr val="accent4"/>
                </a:solidFill>
              </a:rPr>
              <a:t>U</a:t>
            </a:r>
            <a:r>
              <a:rPr lang="en-US" sz="3600" dirty="0" smtClean="0">
                <a:solidFill>
                  <a:schemeClr val="accent4"/>
                </a:solidFill>
              </a:rPr>
              <a:t>niversal Coverage </a:t>
            </a:r>
            <a:endParaRPr lang="en-US" sz="3600" dirty="0">
              <a:solidFill>
                <a:schemeClr val="accent4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10832"/>
          <a:stretch/>
        </p:blipFill>
        <p:spPr>
          <a:xfrm>
            <a:off x="1177906" y="1828800"/>
            <a:ext cx="6788188" cy="408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218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US" sz="3600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Governance</a:t>
            </a:r>
            <a:r>
              <a:rPr lang="en-US" sz="3600" kern="1200" dirty="0">
                <a:solidFill>
                  <a:schemeClr val="bg2"/>
                </a:solidFill>
                <a:latin typeface="+mn-lt"/>
                <a:ea typeface="Calibri" charset="0"/>
                <a:cs typeface="Calibri" charset="0"/>
              </a:rPr>
              <a:t> </a:t>
            </a:r>
            <a:r>
              <a:rPr lang="en-US" sz="3600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Challenge in the Region: Need for Reform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00100" y="1857558"/>
            <a:ext cx="7543800" cy="4126105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Arial" charset="0"/>
              <a:buChar char="•"/>
            </a:pPr>
            <a:r>
              <a:rPr lang="en-US" sz="2200" dirty="0"/>
              <a:t>Poor governance practices </a:t>
            </a:r>
            <a:r>
              <a:rPr lang="en-US" sz="2200" dirty="0" smtClean="0"/>
              <a:t>is a root-</a:t>
            </a:r>
            <a:r>
              <a:rPr lang="en-US" sz="2200" dirty="0"/>
              <a:t>cause problem undermining health reform across the </a:t>
            </a:r>
            <a:r>
              <a:rPr lang="en-US" sz="2200" dirty="0" smtClean="0"/>
              <a:t>region. Health is always on the top of the priority list to fight corruption.  </a:t>
            </a:r>
          </a:p>
          <a:p>
            <a:pPr>
              <a:buClr>
                <a:schemeClr val="tx1"/>
              </a:buClr>
              <a:buFont typeface="Arial" charset="0"/>
              <a:buChar char="•"/>
            </a:pPr>
            <a:endParaRPr lang="en-US" sz="2200" dirty="0" smtClean="0"/>
          </a:p>
          <a:p>
            <a:pPr>
              <a:buClr>
                <a:schemeClr val="tx1"/>
              </a:buClr>
              <a:buFont typeface="Arial" charset="0"/>
              <a:buChar char="•"/>
            </a:pPr>
            <a:r>
              <a:rPr lang="en-US" sz="2200" dirty="0"/>
              <a:t>One major </a:t>
            </a:r>
            <a:r>
              <a:rPr lang="en-US" sz="2200" dirty="0" smtClean="0"/>
              <a:t> precursor </a:t>
            </a:r>
            <a:r>
              <a:rPr lang="en-US" sz="2200" dirty="0"/>
              <a:t>for poor governance lack of appropriate accountability mechanisms, which has a strong negative impact on the health reform efforts.</a:t>
            </a:r>
          </a:p>
          <a:p>
            <a:pPr>
              <a:buClr>
                <a:schemeClr val="tx1"/>
              </a:buClr>
              <a:buFont typeface="Arial" charset="0"/>
              <a:buChar char="•"/>
            </a:pPr>
            <a:endParaRPr lang="en-US" sz="2200" dirty="0" smtClean="0"/>
          </a:p>
          <a:p>
            <a:pPr>
              <a:buClr>
                <a:schemeClr val="tx1"/>
              </a:buClr>
              <a:buFont typeface="Arial" charset="0"/>
              <a:buChar char="•"/>
            </a:pPr>
            <a:r>
              <a:rPr lang="en-US" sz="2200" dirty="0" smtClean="0"/>
              <a:t>Governments realized </a:t>
            </a:r>
            <a:r>
              <a:rPr lang="en-US" sz="2200" dirty="0"/>
              <a:t>the </a:t>
            </a:r>
            <a:r>
              <a:rPr lang="en-US" sz="2200" dirty="0" smtClean="0"/>
              <a:t>urgency of  good governance in </a:t>
            </a:r>
            <a:r>
              <a:rPr lang="en-US" sz="2200" dirty="0"/>
              <a:t>the </a:t>
            </a:r>
            <a:r>
              <a:rPr lang="en-US" sz="2200" dirty="0" smtClean="0"/>
              <a:t>sector therefore, many activities were undertaken to enhance governance, however, not yet materialized into major changes.</a:t>
            </a:r>
          </a:p>
          <a:p>
            <a:pPr>
              <a:buFont typeface="Arial" charset="0"/>
              <a:buChar char="•"/>
            </a:pPr>
            <a:endParaRPr lang="en-US" sz="22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Mostafa Hunter | Samar Mosaad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459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7686" y="2610152"/>
            <a:ext cx="7202714" cy="2451705"/>
          </a:xfrm>
        </p:spPr>
        <p:txBody>
          <a:bodyPr>
            <a:normAutofit/>
          </a:bodyPr>
          <a:lstStyle/>
          <a:p>
            <a:pPr marL="342900" lvl="1" indent="-342900"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Arial" charset="0"/>
              <a:buChar char="•"/>
            </a:pPr>
            <a:r>
              <a:rPr lang="en-US" dirty="0" smtClean="0"/>
              <a:t>Sustainable </a:t>
            </a:r>
            <a:r>
              <a:rPr lang="en-US" dirty="0"/>
              <a:t>Development Goals (SDGs) emphasized on the importance of </a:t>
            </a:r>
            <a:r>
              <a:rPr lang="en-US" dirty="0" smtClean="0"/>
              <a:t>good governance and accountability</a:t>
            </a:r>
            <a:endParaRPr lang="en-US" dirty="0"/>
          </a:p>
          <a:p>
            <a:pPr marL="525780" lvl="2" indent="-342900"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charset="2"/>
              <a:buChar char="Ø"/>
            </a:pPr>
            <a:r>
              <a:rPr lang="en-US" sz="2200" dirty="0"/>
              <a:t>SDG#16: providing access to justice for all and building effective, accountable, and inclusive institutions at all levels. 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18746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70354" y="1442404"/>
            <a:ext cx="7396724" cy="2487167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charset="0"/>
              <a:buChar char="•"/>
            </a:pPr>
            <a:r>
              <a:rPr lang="en-US" sz="2200" dirty="0"/>
              <a:t>Poor governance </a:t>
            </a:r>
            <a:r>
              <a:rPr lang="en-US" sz="2200" dirty="0" smtClean="0"/>
              <a:t>is considered </a:t>
            </a:r>
            <a:r>
              <a:rPr lang="en-US" sz="2200" dirty="0"/>
              <a:t>the root problem undermining </a:t>
            </a:r>
            <a:r>
              <a:rPr lang="en-US" sz="2200" dirty="0" smtClean="0"/>
              <a:t>reform </a:t>
            </a:r>
            <a:r>
              <a:rPr lang="en-US" sz="2200" dirty="0"/>
              <a:t>actions. </a:t>
            </a:r>
            <a:endParaRPr lang="en-US" sz="2200" dirty="0" smtClean="0"/>
          </a:p>
          <a:p>
            <a:pPr marL="342900" indent="-342900">
              <a:buFont typeface="Arial" charset="0"/>
              <a:buChar char="•"/>
            </a:pPr>
            <a:r>
              <a:rPr lang="en-US" sz="2200" b="1" dirty="0" smtClean="0"/>
              <a:t>Accountability </a:t>
            </a:r>
            <a:r>
              <a:rPr lang="en-US" sz="2200" b="1" dirty="0"/>
              <a:t>gaps </a:t>
            </a:r>
            <a:r>
              <a:rPr lang="en-US" sz="2200" dirty="0"/>
              <a:t>are seen as the main factor undermining governance, and ultimately the overall effort to improve health. </a:t>
            </a:r>
            <a:endParaRPr lang="en-US" sz="2200" dirty="0" smtClean="0"/>
          </a:p>
        </p:txBody>
      </p:sp>
      <p:sp>
        <p:nvSpPr>
          <p:cNvPr id="5" name="Rounded Rectangle 4"/>
          <p:cNvSpPr/>
          <p:nvPr/>
        </p:nvSpPr>
        <p:spPr>
          <a:xfrm>
            <a:off x="323617" y="652012"/>
            <a:ext cx="3219683" cy="507317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smtClean="0"/>
              <a:t>In sum</a:t>
            </a:r>
            <a:endParaRPr lang="en-US" sz="2500" b="1" dirty="0"/>
          </a:p>
        </p:txBody>
      </p:sp>
      <p:sp>
        <p:nvSpPr>
          <p:cNvPr id="6" name="Down Arrow 5"/>
          <p:cNvSpPr/>
          <p:nvPr/>
        </p:nvSpPr>
        <p:spPr>
          <a:xfrm>
            <a:off x="4357713" y="4134999"/>
            <a:ext cx="622005" cy="888620"/>
          </a:xfrm>
          <a:prstGeom prst="down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057664" y="5229047"/>
            <a:ext cx="5222102" cy="122586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200" dirty="0"/>
              <a:t>N</a:t>
            </a:r>
            <a:r>
              <a:rPr lang="en-US" sz="2200" dirty="0" smtClean="0">
                <a:solidFill>
                  <a:schemeClr val="tx1"/>
                </a:solidFill>
              </a:rPr>
              <a:t>eed </a:t>
            </a:r>
            <a:r>
              <a:rPr lang="en-US" sz="2200" dirty="0">
                <a:solidFill>
                  <a:schemeClr val="tx1"/>
                </a:solidFill>
              </a:rPr>
              <a:t>for sector specific reform to address </a:t>
            </a:r>
            <a:r>
              <a:rPr lang="en-US" sz="2200" b="1" dirty="0">
                <a:solidFill>
                  <a:schemeClr val="tx1"/>
                </a:solidFill>
              </a:rPr>
              <a:t>Accountability </a:t>
            </a:r>
            <a:r>
              <a:rPr lang="en-US" sz="2200" b="1" dirty="0" smtClean="0">
                <a:solidFill>
                  <a:schemeClr val="tx1"/>
                </a:solidFill>
              </a:rPr>
              <a:t>gaps </a:t>
            </a:r>
            <a:r>
              <a:rPr lang="en-US" sz="2200" dirty="0" smtClean="0">
                <a:solidFill>
                  <a:schemeClr val="tx1"/>
                </a:solidFill>
              </a:rPr>
              <a:t>for better health </a:t>
            </a:r>
            <a:endParaRPr 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630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23469" y="2772425"/>
            <a:ext cx="2485926" cy="1330736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200" b="1" dirty="0" smtClean="0"/>
              <a:t>No universal concept for accountability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178786" y="1591056"/>
            <a:ext cx="2619074" cy="1699693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200" b="1" dirty="0"/>
              <a:t>Lack of comprehensive approach </a:t>
            </a:r>
            <a:r>
              <a:rPr lang="en-US" sz="2200" b="1" dirty="0" smtClean="0"/>
              <a:t>for assessing accountability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3469" y="4161068"/>
            <a:ext cx="2485926" cy="2462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charset="0"/>
              <a:buChar char="•"/>
            </a:pPr>
            <a:r>
              <a:rPr lang="en-US" sz="2200" dirty="0" smtClean="0"/>
              <a:t>Different, non-comprehensive definitions encompassing a variety of dimensions.</a:t>
            </a:r>
          </a:p>
          <a:p>
            <a:pPr marL="342900" indent="-342900">
              <a:buFont typeface="Arial" charset="0"/>
              <a:buChar char="•"/>
            </a:pPr>
            <a:endParaRPr lang="en-US" sz="2200" dirty="0"/>
          </a:p>
        </p:txBody>
      </p:sp>
      <p:sp>
        <p:nvSpPr>
          <p:cNvPr id="9" name="TextBox 8"/>
          <p:cNvSpPr txBox="1"/>
          <p:nvPr/>
        </p:nvSpPr>
        <p:spPr>
          <a:xfrm>
            <a:off x="3153577" y="3437793"/>
            <a:ext cx="261907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charset="0"/>
              <a:buChar char="•"/>
            </a:pPr>
            <a:r>
              <a:rPr lang="en-US" sz="2200" dirty="0" smtClean="0"/>
              <a:t>Focus is only on a certain areas such as political, financial, and performance &amp; no relevance to institutional setup. </a:t>
            </a:r>
            <a:endParaRPr lang="en-US" sz="2200" b="1" dirty="0" smtClean="0"/>
          </a:p>
        </p:txBody>
      </p:sp>
      <p:sp>
        <p:nvSpPr>
          <p:cNvPr id="12" name="Rounded Rectangle 11"/>
          <p:cNvSpPr/>
          <p:nvPr/>
        </p:nvSpPr>
        <p:spPr>
          <a:xfrm>
            <a:off x="6166259" y="752840"/>
            <a:ext cx="2619074" cy="1330736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200" b="1" dirty="0"/>
              <a:t>Lack of reference to accountability gaps </a:t>
            </a:r>
            <a:endParaRPr lang="en-US" sz="2200" b="1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6216677" y="2083576"/>
            <a:ext cx="266155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charset="0"/>
              <a:buChar char="•"/>
            </a:pPr>
            <a:r>
              <a:rPr lang="en-US" sz="2200" dirty="0"/>
              <a:t>No reference </a:t>
            </a:r>
            <a:r>
              <a:rPr lang="en-US" sz="2200" dirty="0" smtClean="0"/>
              <a:t>for assessing  </a:t>
            </a:r>
            <a:r>
              <a:rPr lang="en-US" sz="2200" dirty="0"/>
              <a:t>accountability </a:t>
            </a:r>
            <a:r>
              <a:rPr lang="en-US" sz="2200" dirty="0" smtClean="0"/>
              <a:t>gaps. </a:t>
            </a:r>
          </a:p>
          <a:p>
            <a:pPr marL="342900" lvl="0" indent="-342900">
              <a:buFont typeface="Arial" charset="0"/>
              <a:buChar char="•"/>
            </a:pPr>
            <a:r>
              <a:rPr lang="en-US" sz="2200" dirty="0" smtClean="0"/>
              <a:t>No </a:t>
            </a:r>
            <a:r>
              <a:rPr lang="en-US" sz="2200" dirty="0"/>
              <a:t>highlight of the existence of accountability gaps and accordingly no emphasis on assessment </a:t>
            </a:r>
            <a:r>
              <a:rPr lang="en-US" sz="2200" dirty="0" smtClean="0"/>
              <a:t>criteria.</a:t>
            </a:r>
            <a:endParaRPr lang="en-US" sz="2200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5759477" cy="1252728"/>
          </a:xfrm>
        </p:spPr>
        <p:txBody>
          <a:bodyPr>
            <a:no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US" sz="3600" kern="1200" dirty="0" smtClean="0">
                <a:solidFill>
                  <a:schemeClr val="tx2"/>
                </a:solidFill>
                <a:latin typeface="Calibri" charset="0"/>
                <a:ea typeface="Calibri" charset="0"/>
                <a:cs typeface="Calibri" charset="0"/>
              </a:rPr>
              <a:t>Accountability </a:t>
            </a:r>
            <a:r>
              <a:rPr lang="en-US" sz="3600" kern="1200" dirty="0" smtClean="0">
                <a:latin typeface="Calibri" charset="0"/>
                <a:ea typeface="Calibri" charset="0"/>
                <a:cs typeface="Calibri" charset="0"/>
              </a:rPr>
              <a:t>To Date</a:t>
            </a:r>
            <a:endParaRPr lang="en-US" sz="3600" kern="1200" dirty="0">
              <a:solidFill>
                <a:schemeClr val="tx2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204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892436" y="1700893"/>
            <a:ext cx="3135089" cy="1736273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200" b="1" dirty="0"/>
              <a:t>Lack of consolidated knowledge </a:t>
            </a:r>
            <a:r>
              <a:rPr lang="en-US" sz="2200" b="1" dirty="0" smtClean="0"/>
              <a:t>and proper tools to </a:t>
            </a:r>
            <a:r>
              <a:rPr lang="en-US" sz="2200" b="1" smtClean="0"/>
              <a:t>address accountability</a:t>
            </a:r>
            <a:endParaRPr lang="en-US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1175653" y="3670609"/>
            <a:ext cx="25686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200" dirty="0" smtClean="0"/>
              <a:t>There is an evident knowledge gap in and  inadequate tools  to guide implementation process.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257797" y="1700893"/>
            <a:ext cx="3135088" cy="1736273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2200" b="1" dirty="0" smtClean="0"/>
              <a:t>Lack of clearly  defined roles and responsibilities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57797" y="3670609"/>
            <a:ext cx="299970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200"/>
              <a:t>No reference for well-defined scheme of roles and responsibilities governing the different relationships 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4087842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3"/>
          <a:srcRect b="16980"/>
          <a:stretch/>
        </p:blipFill>
        <p:spPr>
          <a:xfrm>
            <a:off x="1251304" y="1082189"/>
            <a:ext cx="7531769" cy="4916132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251304" y="195387"/>
            <a:ext cx="7531769" cy="750037"/>
          </a:xfrm>
          <a:prstGeom prst="roundRect">
            <a:avLst/>
          </a:prstGeom>
          <a:solidFill>
            <a:srgbClr val="00628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Policies and Legislations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14854" y="1082189"/>
            <a:ext cx="600808" cy="4779349"/>
          </a:xfrm>
          <a:prstGeom prst="roundRect">
            <a:avLst/>
          </a:prstGeom>
          <a:solidFill>
            <a:srgbClr val="0084B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Regulations </a:t>
            </a:r>
            <a:endParaRPr lang="en-US" dirty="0"/>
          </a:p>
        </p:txBody>
      </p:sp>
      <p:sp>
        <p:nvSpPr>
          <p:cNvPr id="5" name="Left Brace 4"/>
          <p:cNvSpPr/>
          <p:nvPr/>
        </p:nvSpPr>
        <p:spPr>
          <a:xfrm>
            <a:off x="898919" y="1191848"/>
            <a:ext cx="279118" cy="4630615"/>
          </a:xfrm>
          <a:prstGeom prst="leftBrace">
            <a:avLst/>
          </a:prstGeom>
          <a:ln w="381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14854" y="5862487"/>
            <a:ext cx="1318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Regulators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394" y="104030"/>
            <a:ext cx="12390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Policy Makers</a:t>
            </a:r>
          </a:p>
          <a:p>
            <a:r>
              <a:rPr lang="en-US" dirty="0" smtClean="0"/>
              <a:t>Legislators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Mostafa Hunter | Samar Mosaad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1200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141144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4"/>
                </a:solidFill>
              </a:rPr>
              <a:t>The </a:t>
            </a:r>
            <a:r>
              <a:rPr lang="en-US" sz="3600" dirty="0">
                <a:solidFill>
                  <a:schemeClr val="accent4"/>
                </a:solidFill>
              </a:rPr>
              <a:t>H</a:t>
            </a:r>
            <a:r>
              <a:rPr lang="en-US" sz="3600" dirty="0" smtClean="0">
                <a:solidFill>
                  <a:schemeClr val="accent4"/>
                </a:solidFill>
              </a:rPr>
              <a:t>ealth System </a:t>
            </a:r>
            <a:endParaRPr lang="en-US" sz="3600" dirty="0">
              <a:solidFill>
                <a:schemeClr val="accent4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52044" y="1290982"/>
            <a:ext cx="8014716" cy="4048461"/>
          </a:xfrm>
        </p:spPr>
        <p:txBody>
          <a:bodyPr>
            <a:noAutofit/>
          </a:bodyPr>
          <a:lstStyle/>
          <a:p>
            <a:endParaRPr lang="en-US" sz="2100" dirty="0" smtClean="0"/>
          </a:p>
          <a:p>
            <a:pPr>
              <a:buClr>
                <a:schemeClr val="tx1"/>
              </a:buClr>
              <a:buFont typeface="Arial" charset="0"/>
              <a:buChar char="•"/>
            </a:pPr>
            <a:r>
              <a:rPr lang="en-US" sz="2100" dirty="0" smtClean="0"/>
              <a:t>Involves all the functions and entities  whose primary purpose is to </a:t>
            </a:r>
            <a:r>
              <a:rPr lang="en-US" sz="2100" dirty="0"/>
              <a:t>promote, restore </a:t>
            </a:r>
            <a:r>
              <a:rPr lang="en-US" sz="2100" dirty="0" smtClean="0"/>
              <a:t>and </a:t>
            </a:r>
            <a:r>
              <a:rPr lang="en-US" sz="2100" dirty="0"/>
              <a:t>maintain </a:t>
            </a:r>
            <a:r>
              <a:rPr lang="en-US" sz="2100" dirty="0" smtClean="0"/>
              <a:t>health. </a:t>
            </a:r>
          </a:p>
          <a:p>
            <a:pPr>
              <a:buClr>
                <a:schemeClr val="tx1"/>
              </a:buClr>
              <a:buFont typeface="Arial" charset="0"/>
              <a:buChar char="•"/>
            </a:pPr>
            <a:endParaRPr lang="en-US" sz="2100" dirty="0" smtClean="0"/>
          </a:p>
          <a:p>
            <a:pPr>
              <a:buClr>
                <a:schemeClr val="tx1"/>
              </a:buClr>
              <a:buFont typeface="Arial" charset="0"/>
              <a:buChar char="•"/>
            </a:pPr>
            <a:r>
              <a:rPr lang="en-US" sz="2100" dirty="0" smtClean="0"/>
              <a:t>Encompasses </a:t>
            </a:r>
            <a:r>
              <a:rPr lang="en-US" sz="2100" dirty="0"/>
              <a:t>the provision of services including 1ry, 2ry and 3ry care and products including pharmaceuticals and non-pharmaceuticals. </a:t>
            </a:r>
            <a:endParaRPr lang="en-US" sz="2100" dirty="0" smtClean="0"/>
          </a:p>
          <a:p>
            <a:pPr>
              <a:buClr>
                <a:schemeClr val="tx1"/>
              </a:buClr>
              <a:buFont typeface="Arial" charset="0"/>
              <a:buChar char="•"/>
            </a:pPr>
            <a:endParaRPr lang="en-US" sz="2100" dirty="0"/>
          </a:p>
          <a:p>
            <a:pPr>
              <a:buClr>
                <a:schemeClr val="tx1"/>
              </a:buClr>
              <a:buFont typeface="Arial" charset="0"/>
              <a:buChar char="•"/>
            </a:pPr>
            <a:r>
              <a:rPr lang="en-US" sz="2100" dirty="0" smtClean="0"/>
              <a:t>Entails other services </a:t>
            </a:r>
            <a:r>
              <a:rPr lang="en-US" sz="2100" dirty="0"/>
              <a:t>that support </a:t>
            </a:r>
            <a:r>
              <a:rPr lang="en-US" sz="2100" dirty="0" smtClean="0"/>
              <a:t>operations </a:t>
            </a:r>
            <a:r>
              <a:rPr lang="en-US" sz="2100" dirty="0"/>
              <a:t>like construction, IT and facility </a:t>
            </a:r>
            <a:r>
              <a:rPr lang="en-US" sz="2100" dirty="0" smtClean="0"/>
              <a:t>management.</a:t>
            </a:r>
          </a:p>
          <a:p>
            <a:pPr>
              <a:buClr>
                <a:schemeClr val="tx1"/>
              </a:buClr>
              <a:buFont typeface="Arial" charset="0"/>
              <a:buChar char="•"/>
            </a:pPr>
            <a:endParaRPr lang="en-US" sz="2100" dirty="0"/>
          </a:p>
          <a:p>
            <a:pPr>
              <a:buClr>
                <a:schemeClr val="tx1"/>
              </a:buClr>
              <a:buFont typeface="Arial" charset="0"/>
              <a:buChar char="•"/>
            </a:pPr>
            <a:r>
              <a:rPr lang="en-US" sz="2100" dirty="0" smtClean="0"/>
              <a:t>Health </a:t>
            </a:r>
            <a:r>
              <a:rPr lang="en-US" sz="2100" dirty="0"/>
              <a:t>insurance and </a:t>
            </a:r>
            <a:r>
              <a:rPr lang="en-US" sz="2100" dirty="0" smtClean="0"/>
              <a:t>financial </a:t>
            </a:r>
            <a:r>
              <a:rPr lang="en-US" sz="2100" dirty="0"/>
              <a:t>protection </a:t>
            </a:r>
            <a:r>
              <a:rPr lang="en-US" sz="2100" dirty="0" smtClean="0"/>
              <a:t>are other </a:t>
            </a:r>
            <a:r>
              <a:rPr lang="en-US" sz="2100" dirty="0"/>
              <a:t>important </a:t>
            </a:r>
            <a:r>
              <a:rPr lang="en-US" sz="2100" dirty="0" smtClean="0"/>
              <a:t>dimensions.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Mostafa Hunter | Samar Mosaad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9855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940682"/>
            <a:ext cx="7408333" cy="3450696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Arial" charset="0"/>
              <a:buChar char="•"/>
            </a:pPr>
            <a:r>
              <a:rPr lang="en-US" sz="2200" dirty="0"/>
              <a:t>Other overarching functions include regulation, quality control and assurance, monitoring and evaluation</a:t>
            </a:r>
            <a:r>
              <a:rPr lang="is-IS" sz="2200" dirty="0"/>
              <a:t>…etc</a:t>
            </a:r>
            <a:r>
              <a:rPr lang="is-IS" sz="2200" dirty="0" smtClean="0"/>
              <a:t>.</a:t>
            </a:r>
          </a:p>
          <a:p>
            <a:pPr>
              <a:buClr>
                <a:schemeClr val="tx1"/>
              </a:buClr>
              <a:buFont typeface="Arial" charset="0"/>
              <a:buChar char="•"/>
            </a:pPr>
            <a:endParaRPr lang="en-US" sz="2200" dirty="0"/>
          </a:p>
          <a:p>
            <a:pPr>
              <a:buClr>
                <a:schemeClr val="tx1"/>
              </a:buClr>
              <a:buFont typeface="Arial" charset="0"/>
              <a:buChar char="•"/>
            </a:pPr>
            <a:r>
              <a:rPr lang="en-US" sz="2200" dirty="0"/>
              <a:t>Key players include governmental entities, private sector, non-governmental organizations and civil society. They may be for profit or non-profit</a:t>
            </a:r>
            <a:r>
              <a:rPr lang="en-US" sz="2200" dirty="0" smtClean="0"/>
              <a:t>.</a:t>
            </a:r>
          </a:p>
          <a:p>
            <a:pPr>
              <a:buClr>
                <a:schemeClr val="tx1"/>
              </a:buClr>
              <a:buFont typeface="Arial" charset="0"/>
              <a:buChar char="•"/>
            </a:pPr>
            <a:endParaRPr lang="en-US" sz="2200" dirty="0"/>
          </a:p>
          <a:p>
            <a:pPr>
              <a:buClr>
                <a:schemeClr val="tx1"/>
              </a:buClr>
              <a:buFont typeface="Arial" charset="0"/>
              <a:buChar char="•"/>
            </a:pPr>
            <a:r>
              <a:rPr lang="en-US" sz="2200" dirty="0"/>
              <a:t>Complex and interlinked with several sectors and multiple stakeholders. </a:t>
            </a:r>
            <a:endParaRPr lang="en-US" sz="2200" dirty="0" smtClean="0"/>
          </a:p>
          <a:p>
            <a:pPr>
              <a:buClr>
                <a:schemeClr val="tx1"/>
              </a:buClr>
              <a:buFont typeface="Arial" charset="0"/>
              <a:buChar char="•"/>
            </a:pPr>
            <a:endParaRPr lang="en-US" sz="2200" dirty="0"/>
          </a:p>
          <a:p>
            <a:pPr>
              <a:buClr>
                <a:schemeClr val="tx1"/>
              </a:buClr>
              <a:buFont typeface="Arial" charset="0"/>
              <a:buChar char="•"/>
            </a:pPr>
            <a:r>
              <a:rPr lang="en-US" sz="2200" dirty="0"/>
              <a:t>Falls in the center of attention of </a:t>
            </a:r>
            <a:r>
              <a:rPr lang="en-US" sz="2200" dirty="0" smtClean="0"/>
              <a:t>everyone</a:t>
            </a:r>
            <a:endParaRPr lang="en-US" sz="2200" dirty="0"/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44928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0227"/>
            <a:ext cx="7620000" cy="5562600"/>
          </a:xfrm>
        </p:spPr>
        <p:txBody>
          <a:bodyPr>
            <a:normAutofit fontScale="92500"/>
          </a:bodyPr>
          <a:lstStyle/>
          <a:p>
            <a:pPr marL="114300" indent="0">
              <a:buNone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Strong position of certain groups of stakeholders </a:t>
            </a:r>
            <a:r>
              <a:rPr lang="en-US" dirty="0"/>
              <a:t>in carrying out </a:t>
            </a:r>
            <a:r>
              <a:rPr lang="en-US" dirty="0" smtClean="0"/>
              <a:t>activities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Limited groups of stakeholders are attracted to the topic </a:t>
            </a:r>
          </a:p>
          <a:p>
            <a:pPr>
              <a:buFont typeface="Wingdings" pitchFamily="2" charset="2"/>
              <a:buChar char="q"/>
            </a:pPr>
            <a:r>
              <a:rPr lang="en-US" dirty="0"/>
              <a:t>R</a:t>
            </a:r>
            <a:r>
              <a:rPr lang="en-US" dirty="0" smtClean="0"/>
              <a:t>epresentation </a:t>
            </a:r>
            <a:r>
              <a:rPr lang="en-US" dirty="0"/>
              <a:t>of various stakeholders </a:t>
            </a:r>
            <a:r>
              <a:rPr lang="en-US" dirty="0" smtClean="0"/>
              <a:t>is through </a:t>
            </a:r>
            <a:r>
              <a:rPr lang="en-US" dirty="0"/>
              <a:t>personal </a:t>
            </a:r>
            <a:r>
              <a:rPr lang="en-US" dirty="0" smtClean="0"/>
              <a:t>networks</a:t>
            </a:r>
          </a:p>
          <a:p>
            <a:pPr>
              <a:buFont typeface="Wingdings" pitchFamily="2" charset="2"/>
              <a:buChar char="q"/>
            </a:pPr>
            <a:r>
              <a:rPr lang="en-US" dirty="0"/>
              <a:t>D</a:t>
            </a:r>
            <a:r>
              <a:rPr lang="en-US" dirty="0" smtClean="0"/>
              <a:t>eficiency </a:t>
            </a:r>
            <a:r>
              <a:rPr lang="en-US" dirty="0"/>
              <a:t>in the representation stakeholders </a:t>
            </a:r>
            <a:r>
              <a:rPr lang="en-US" dirty="0" smtClean="0"/>
              <a:t>groups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Need for </a:t>
            </a:r>
            <a:r>
              <a:rPr lang="en-US" dirty="0"/>
              <a:t>scientific stakeholder mapping exercises and management techniques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/>
              <a:t>Importance of multi-stakeholder perspective and connectedness 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Need for enlarging </a:t>
            </a:r>
            <a:r>
              <a:rPr lang="en-US" dirty="0"/>
              <a:t>the network from </a:t>
            </a:r>
            <a:r>
              <a:rPr lang="en-US" dirty="0" smtClean="0"/>
              <a:t>stakeholder groups</a:t>
            </a:r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Moving from project-based </a:t>
            </a:r>
            <a:r>
              <a:rPr lang="en-US" dirty="0"/>
              <a:t>to process-based </a:t>
            </a:r>
            <a:r>
              <a:rPr lang="en-US" dirty="0" smtClean="0"/>
              <a:t>approach for </a:t>
            </a:r>
            <a:r>
              <a:rPr lang="en-US" dirty="0"/>
              <a:t>better </a:t>
            </a:r>
            <a:r>
              <a:rPr lang="en-US" dirty="0" smtClean="0"/>
              <a:t>sustainability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5857240"/>
            <a:ext cx="9144000" cy="1000760"/>
            <a:chOff x="0" y="3495040"/>
            <a:chExt cx="9144000" cy="1000760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4191000"/>
              <a:ext cx="9144000" cy="304800"/>
              <a:chOff x="0" y="6096000"/>
              <a:chExt cx="9144000" cy="3048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0" y="6096000"/>
                <a:ext cx="58674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867400" y="6096000"/>
                <a:ext cx="3276600" cy="304800"/>
              </a:xfrm>
              <a:prstGeom prst="rect">
                <a:avLst/>
              </a:prstGeom>
              <a:solidFill>
                <a:srgbClr val="29497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" name="Picture 8" descr="C:\Users\jdabis\AppData\Local\Microsoft\Windows\Temporary Internet Files\Content.Outlook\A9YXXIFQ\MENA logo-01 (2)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8800" y="3495040"/>
              <a:ext cx="3505200" cy="69596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433026" y="548348"/>
            <a:ext cx="7240022" cy="106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</a:pPr>
            <a:r>
              <a:rPr lang="en-US" sz="2800" b="1" dirty="0">
                <a:solidFill>
                  <a:schemeClr val="tx2"/>
                </a:solidFill>
              </a:rPr>
              <a:t>Need for Multi-stakeholder Representation and Approaches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877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01703"/>
            <a:ext cx="7886700" cy="1312798"/>
          </a:xfrm>
        </p:spPr>
        <p:txBody>
          <a:bodyPr>
            <a:normAutofit/>
          </a:bodyPr>
          <a:lstStyle/>
          <a:p>
            <a:pPr algn="l"/>
            <a:r>
              <a:rPr lang="en-US" sz="3600" dirty="0" smtClean="0">
                <a:solidFill>
                  <a:schemeClr val="accent4"/>
                </a:solidFill>
              </a:rPr>
              <a:t>Key components of a well functioning health system</a:t>
            </a:r>
            <a:endParaRPr lang="en-US" sz="3600" dirty="0">
              <a:solidFill>
                <a:schemeClr val="accent4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28650" y="2048256"/>
            <a:ext cx="7886700" cy="41287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 smtClean="0"/>
              <a:t>According to WHO, a well functioning health system responds in a balanced way to a population’s needs and expectations by:</a:t>
            </a:r>
          </a:p>
          <a:p>
            <a:pPr marL="0" indent="0">
              <a:buNone/>
            </a:pPr>
            <a:endParaRPr lang="en-US" sz="2200" dirty="0" smtClean="0"/>
          </a:p>
          <a:p>
            <a:r>
              <a:rPr lang="en-US" sz="2200" dirty="0"/>
              <a:t>I</a:t>
            </a:r>
            <a:r>
              <a:rPr lang="en-US" sz="2200" dirty="0" smtClean="0"/>
              <a:t>mproving the health status of individuals, families and communities</a:t>
            </a:r>
          </a:p>
          <a:p>
            <a:r>
              <a:rPr lang="en-US" sz="2200" dirty="0"/>
              <a:t>D</a:t>
            </a:r>
            <a:r>
              <a:rPr lang="en-US" sz="2200" dirty="0" smtClean="0"/>
              <a:t>efending the population against what threatens its health</a:t>
            </a:r>
          </a:p>
          <a:p>
            <a:r>
              <a:rPr lang="en-US" sz="2200" dirty="0" smtClean="0"/>
              <a:t>Protecting people against the financial consequences of ill-health</a:t>
            </a:r>
          </a:p>
          <a:p>
            <a:r>
              <a:rPr lang="en-US" sz="2200" dirty="0"/>
              <a:t>P</a:t>
            </a:r>
            <a:r>
              <a:rPr lang="en-US" sz="2200" dirty="0" smtClean="0"/>
              <a:t>roviding equitable access to people-centered care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8307516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7620000" cy="54102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3000" b="1" dirty="0" smtClean="0"/>
              <a:t>Need </a:t>
            </a:r>
            <a:r>
              <a:rPr lang="en-US" sz="3000" b="1" dirty="0"/>
              <a:t>for more Information Sharing and </a:t>
            </a:r>
            <a:r>
              <a:rPr lang="en-US" sz="3000" b="1" dirty="0" smtClean="0"/>
              <a:t>Documentation</a:t>
            </a:r>
          </a:p>
          <a:p>
            <a:pPr marL="114300" lvl="0" indent="0">
              <a:buNone/>
            </a:pPr>
            <a:endParaRPr lang="en-US" b="1" dirty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Dire repercussions because of lack </a:t>
            </a:r>
            <a:r>
              <a:rPr lang="en-US" dirty="0"/>
              <a:t>of solid consolidated information on health systems governance </a:t>
            </a:r>
            <a:endParaRPr lang="en-US" dirty="0" smtClean="0"/>
          </a:p>
          <a:p>
            <a:pPr marL="114300" indent="0">
              <a:buNone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Limited </a:t>
            </a:r>
            <a:r>
              <a:rPr lang="en-US" dirty="0"/>
              <a:t>literature and cases on the different efforts of governance in the healthcare on a regional level </a:t>
            </a:r>
            <a:endParaRPr lang="en-US" dirty="0" smtClean="0"/>
          </a:p>
          <a:p>
            <a:pPr marL="114300" indent="0">
              <a:buNone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Need for documentation cases and success stories to lay </a:t>
            </a:r>
            <a:r>
              <a:rPr lang="en-US" dirty="0"/>
              <a:t>hard-edged foundation for cooperation between different stakeholders on a regional </a:t>
            </a:r>
            <a:r>
              <a:rPr lang="en-US" dirty="0" smtClean="0"/>
              <a:t>and national level</a:t>
            </a:r>
          </a:p>
          <a:p>
            <a:pPr marL="114300" indent="0">
              <a:buNone/>
            </a:pPr>
            <a:endParaRPr lang="en-US" dirty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Need to overcome </a:t>
            </a:r>
            <a:r>
              <a:rPr lang="en-US" dirty="0"/>
              <a:t>these hampering factors for better publications and information </a:t>
            </a:r>
            <a:r>
              <a:rPr lang="en-US" dirty="0" smtClean="0"/>
              <a:t>sharing </a:t>
            </a: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5867400"/>
            <a:ext cx="9144000" cy="1000760"/>
            <a:chOff x="0" y="3495040"/>
            <a:chExt cx="9144000" cy="1000760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4191000"/>
              <a:ext cx="9144000" cy="304800"/>
              <a:chOff x="0" y="6096000"/>
              <a:chExt cx="9144000" cy="3048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0" y="6096000"/>
                <a:ext cx="58674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867400" y="6096000"/>
                <a:ext cx="3276600" cy="304800"/>
              </a:xfrm>
              <a:prstGeom prst="rect">
                <a:avLst/>
              </a:prstGeom>
              <a:solidFill>
                <a:srgbClr val="29497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" name="Picture 8" descr="C:\Users\jdabis\AppData\Local\Microsoft\Windows\Temporary Internet Files\Content.Outlook\A9YXXIFQ\MENA logo-01 (2)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8800" y="3495040"/>
              <a:ext cx="3505200" cy="69596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61266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7620000" cy="5257800"/>
          </a:xfrm>
        </p:spPr>
        <p:txBody>
          <a:bodyPr>
            <a:normAutofit/>
          </a:bodyPr>
          <a:lstStyle/>
          <a:p>
            <a:pPr lvl="0"/>
            <a:r>
              <a:rPr lang="en-US" sz="2800" b="1" dirty="0" smtClean="0"/>
              <a:t>Need </a:t>
            </a:r>
            <a:r>
              <a:rPr lang="en-US" sz="2800" b="1" dirty="0"/>
              <a:t>for more Collaboration/ Cooperation/ Coordination </a:t>
            </a:r>
          </a:p>
          <a:p>
            <a:pPr marL="0" lvl="0" indent="0">
              <a:buNone/>
            </a:pPr>
            <a:endParaRPr lang="en-US" dirty="0"/>
          </a:p>
          <a:p>
            <a:pPr>
              <a:buFont typeface="Wingdings" pitchFamily="2" charset="2"/>
              <a:buChar char="q"/>
            </a:pPr>
            <a:r>
              <a:rPr lang="en-US" sz="2400" dirty="0"/>
              <a:t>S</a:t>
            </a:r>
            <a:r>
              <a:rPr lang="en-US" sz="2400" dirty="0" smtClean="0"/>
              <a:t>triking </a:t>
            </a:r>
            <a:r>
              <a:rPr lang="en-US" sz="2400" dirty="0"/>
              <a:t>efforts </a:t>
            </a:r>
            <a:r>
              <a:rPr lang="en-US" sz="2400" dirty="0" smtClean="0"/>
              <a:t>of </a:t>
            </a:r>
            <a:r>
              <a:rPr lang="en-US" sz="2400" dirty="0"/>
              <a:t>collaboration and coordination </a:t>
            </a:r>
            <a:endParaRPr lang="en-US" sz="2400" dirty="0" smtClean="0"/>
          </a:p>
          <a:p>
            <a:pPr marL="114300" indent="0">
              <a:buNone/>
            </a:pPr>
            <a:endParaRPr lang="en-US" sz="2400" dirty="0" smtClean="0"/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Leading </a:t>
            </a:r>
            <a:r>
              <a:rPr lang="en-US" sz="2400" dirty="0"/>
              <a:t>multi-stakeholder platforms needs a participatory approach </a:t>
            </a:r>
            <a:endParaRPr lang="en-US" sz="2400" dirty="0" smtClean="0"/>
          </a:p>
          <a:p>
            <a:pPr marL="114300" indent="0">
              <a:buNone/>
            </a:pPr>
            <a:endParaRPr lang="en-US" sz="2400" dirty="0" smtClean="0"/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Institutionalizing governance </a:t>
            </a:r>
            <a:r>
              <a:rPr lang="en-US" sz="2400" dirty="0"/>
              <a:t>efforts for better sustainability and better distribution of roles and </a:t>
            </a:r>
            <a:r>
              <a:rPr lang="en-US" sz="2400" dirty="0" smtClean="0"/>
              <a:t>responsibilities</a:t>
            </a:r>
            <a:endParaRPr lang="en-US" sz="2400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5867400"/>
            <a:ext cx="9144000" cy="1000760"/>
            <a:chOff x="0" y="3495040"/>
            <a:chExt cx="9144000" cy="1000760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4191000"/>
              <a:ext cx="9144000" cy="304800"/>
              <a:chOff x="0" y="6096000"/>
              <a:chExt cx="9144000" cy="3048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0" y="6096000"/>
                <a:ext cx="58674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867400" y="6096000"/>
                <a:ext cx="3276600" cy="304800"/>
              </a:xfrm>
              <a:prstGeom prst="rect">
                <a:avLst/>
              </a:prstGeom>
              <a:solidFill>
                <a:srgbClr val="29497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" name="Picture 8" descr="C:\Users\jdabis\AppData\Local\Microsoft\Windows\Temporary Internet Files\Content.Outlook\A9YXXIFQ\MENA logo-01 (2)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8800" y="3495040"/>
              <a:ext cx="3505200" cy="69596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5391441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7620000" cy="54864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3000" b="1" dirty="0" smtClean="0"/>
              <a:t>Need </a:t>
            </a:r>
            <a:r>
              <a:rPr lang="en-US" sz="3000" b="1" dirty="0"/>
              <a:t>for Unified </a:t>
            </a:r>
            <a:r>
              <a:rPr lang="en-US" sz="3000" b="1" dirty="0" smtClean="0"/>
              <a:t>Understanding</a:t>
            </a:r>
          </a:p>
          <a:p>
            <a:pPr marL="114300" lvl="0" indent="0">
              <a:buNone/>
            </a:pPr>
            <a:endParaRPr lang="en-US" b="1" dirty="0" smtClean="0"/>
          </a:p>
          <a:p>
            <a:pPr>
              <a:buFont typeface="Wingdings" pitchFamily="2" charset="2"/>
              <a:buChar char="q"/>
            </a:pPr>
            <a:r>
              <a:rPr lang="en-US" sz="2400" dirty="0"/>
              <a:t>D</a:t>
            </a:r>
            <a:r>
              <a:rPr lang="en-US" sz="2400" dirty="0" smtClean="0"/>
              <a:t>iversity </a:t>
            </a:r>
            <a:r>
              <a:rPr lang="en-US" sz="2400" dirty="0"/>
              <a:t>in definitions and schools of thought addressing governance </a:t>
            </a:r>
            <a:endParaRPr lang="en-US" sz="2400" dirty="0" smtClean="0"/>
          </a:p>
          <a:p>
            <a:pPr marL="114300" indent="0">
              <a:buNone/>
            </a:pPr>
            <a:endParaRPr lang="en-US" sz="2400" dirty="0" smtClean="0"/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Each </a:t>
            </a:r>
            <a:r>
              <a:rPr lang="en-US" sz="2400" dirty="0"/>
              <a:t>expert, champion and institution based its efforts on a different definition and school of thought </a:t>
            </a:r>
            <a:endParaRPr lang="en-US" sz="2400" dirty="0" smtClean="0"/>
          </a:p>
          <a:p>
            <a:pPr marL="114300" indent="0">
              <a:buNone/>
            </a:pPr>
            <a:endParaRPr lang="en-US" sz="2400" dirty="0" smtClean="0"/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Seeing </a:t>
            </a:r>
            <a:r>
              <a:rPr lang="en-US" sz="2400" dirty="0"/>
              <a:t>governance </a:t>
            </a:r>
            <a:r>
              <a:rPr lang="en-US" sz="2400" dirty="0" smtClean="0"/>
              <a:t>differently creates misunderstanding in collaborative platform  </a:t>
            </a:r>
          </a:p>
          <a:p>
            <a:pPr marL="114300" indent="0">
              <a:buNone/>
            </a:pPr>
            <a:endParaRPr lang="en-US" sz="2400" dirty="0" smtClean="0"/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Need for a </a:t>
            </a:r>
            <a:r>
              <a:rPr lang="en-US" sz="2400" dirty="0"/>
              <a:t>unified understanding </a:t>
            </a:r>
            <a:r>
              <a:rPr lang="en-US" sz="2400" dirty="0" smtClean="0"/>
              <a:t>for </a:t>
            </a:r>
            <a:r>
              <a:rPr lang="en-US" sz="2400" dirty="0"/>
              <a:t>better </a:t>
            </a:r>
            <a:r>
              <a:rPr lang="en-US" sz="2400" dirty="0" smtClean="0"/>
              <a:t>outcomes</a:t>
            </a:r>
            <a:endParaRPr lang="en-US" sz="2400" dirty="0"/>
          </a:p>
          <a:p>
            <a:pPr marL="114300" indent="0">
              <a:buNone/>
            </a:pPr>
            <a:endParaRPr lang="en-US" sz="2400" dirty="0" smtClean="0"/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Need for buy-in </a:t>
            </a:r>
            <a:r>
              <a:rPr lang="en-US" sz="2400" dirty="0"/>
              <a:t>of policy makers and the creation of </a:t>
            </a:r>
            <a:r>
              <a:rPr lang="en-US" sz="2400" dirty="0" smtClean="0"/>
              <a:t>ownership</a:t>
            </a:r>
            <a:endParaRPr lang="en-US" sz="2400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5867400"/>
            <a:ext cx="9144000" cy="1000760"/>
            <a:chOff x="0" y="3495040"/>
            <a:chExt cx="9144000" cy="1000760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4191000"/>
              <a:ext cx="9144000" cy="304800"/>
              <a:chOff x="0" y="6096000"/>
              <a:chExt cx="9144000" cy="3048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0" y="6096000"/>
                <a:ext cx="58674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867400" y="6096000"/>
                <a:ext cx="3276600" cy="304800"/>
              </a:xfrm>
              <a:prstGeom prst="rect">
                <a:avLst/>
              </a:prstGeom>
              <a:solidFill>
                <a:srgbClr val="29497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" name="Picture 8" descr="C:\Users\jdabis\AppData\Local\Microsoft\Windows\Temporary Internet Files\Content.Outlook\A9YXXIFQ\MENA logo-01 (2)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8800" y="3495040"/>
              <a:ext cx="3505200" cy="69596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810148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7620000" cy="5486400"/>
          </a:xfrm>
        </p:spPr>
        <p:txBody>
          <a:bodyPr>
            <a:normAutofit fontScale="85000" lnSpcReduction="20000"/>
          </a:bodyPr>
          <a:lstStyle/>
          <a:p>
            <a:r>
              <a:rPr lang="en-US" sz="3700" b="1" dirty="0"/>
              <a:t>Need to Remove Challenges facing Governance </a:t>
            </a:r>
            <a:r>
              <a:rPr lang="en-US" sz="3700" b="1" dirty="0" smtClean="0"/>
              <a:t>Efforts</a:t>
            </a:r>
          </a:p>
          <a:p>
            <a:pPr marL="114300" indent="0">
              <a:buNone/>
            </a:pPr>
            <a:endParaRPr lang="en-US" b="1" dirty="0" smtClean="0"/>
          </a:p>
          <a:p>
            <a:pPr>
              <a:buFont typeface="Wingdings" pitchFamily="2" charset="2"/>
              <a:buChar char="q"/>
            </a:pPr>
            <a:r>
              <a:rPr lang="en-US" dirty="0"/>
              <a:t>Lack of </a:t>
            </a:r>
            <a:r>
              <a:rPr lang="en-US" dirty="0" smtClean="0"/>
              <a:t>resources</a:t>
            </a:r>
          </a:p>
          <a:p>
            <a:pPr marL="114300" indent="0">
              <a:buNone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Bureaucracy and centralization </a:t>
            </a:r>
          </a:p>
          <a:p>
            <a:pPr marL="114300" indent="0">
              <a:buNone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/>
              <a:t>L</a:t>
            </a:r>
            <a:r>
              <a:rPr lang="en-US" dirty="0" smtClean="0"/>
              <a:t>ack </a:t>
            </a:r>
            <a:r>
              <a:rPr lang="en-US" dirty="0"/>
              <a:t>of information sharing and </a:t>
            </a:r>
            <a:r>
              <a:rPr lang="en-US" dirty="0" smtClean="0"/>
              <a:t>documentation</a:t>
            </a:r>
          </a:p>
          <a:p>
            <a:pPr marL="114300" indent="0">
              <a:buNone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Creation of opportunities </a:t>
            </a:r>
            <a:r>
              <a:rPr lang="en-US" dirty="0"/>
              <a:t>for pooling of resources and a joint movement in the MENA </a:t>
            </a:r>
            <a:r>
              <a:rPr lang="en-US" dirty="0" smtClean="0"/>
              <a:t>region</a:t>
            </a:r>
          </a:p>
          <a:p>
            <a:pPr marL="114300" indent="0">
              <a:buNone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/>
              <a:t>E</a:t>
            </a:r>
            <a:r>
              <a:rPr lang="en-US" dirty="0" smtClean="0"/>
              <a:t>xchange </a:t>
            </a:r>
            <a:r>
              <a:rPr lang="en-US" dirty="0"/>
              <a:t>of cases </a:t>
            </a:r>
            <a:r>
              <a:rPr lang="en-US" dirty="0" smtClean="0"/>
              <a:t>with shared problems </a:t>
            </a:r>
            <a:r>
              <a:rPr lang="en-US" dirty="0"/>
              <a:t>and </a:t>
            </a:r>
            <a:r>
              <a:rPr lang="en-US" dirty="0" smtClean="0"/>
              <a:t>their solutions  paving </a:t>
            </a:r>
            <a:r>
              <a:rPr lang="en-US" dirty="0"/>
              <a:t>the way for universal health </a:t>
            </a:r>
            <a:r>
              <a:rPr lang="en-US" dirty="0" smtClean="0"/>
              <a:t>coverage</a:t>
            </a: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b="1" dirty="0" smtClean="0"/>
              <a:t> </a:t>
            </a: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5867400"/>
            <a:ext cx="9144000" cy="1000760"/>
            <a:chOff x="0" y="3495040"/>
            <a:chExt cx="9144000" cy="1000760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4191000"/>
              <a:ext cx="9144000" cy="304800"/>
              <a:chOff x="0" y="6096000"/>
              <a:chExt cx="9144000" cy="304800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0" y="6096000"/>
                <a:ext cx="5867400" cy="304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5867400" y="6096000"/>
                <a:ext cx="3276600" cy="304800"/>
              </a:xfrm>
              <a:prstGeom prst="rect">
                <a:avLst/>
              </a:prstGeom>
              <a:solidFill>
                <a:srgbClr val="29497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" name="Picture 8" descr="C:\Users\jdabis\AppData\Local\Microsoft\Windows\Temporary Internet Files\Content.Outlook\A9YXXIFQ\MENA logo-01 (2)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8800" y="3495040"/>
              <a:ext cx="3505200" cy="69596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195071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514" y="3114186"/>
            <a:ext cx="8229600" cy="1252728"/>
          </a:xfrm>
        </p:spPr>
        <p:txBody>
          <a:bodyPr/>
          <a:lstStyle/>
          <a:p>
            <a:r>
              <a:rPr lang="en-US" smtClean="0">
                <a:solidFill>
                  <a:schemeClr val="accent4"/>
                </a:solidFill>
              </a:rPr>
              <a:t>Thank You</a:t>
            </a:r>
            <a:endParaRPr lang="en-US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422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60783" y="2268057"/>
            <a:ext cx="7478315" cy="24892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200" i="1" dirty="0">
                <a:solidFill>
                  <a:srgbClr val="00B050"/>
                </a:solidFill>
              </a:rPr>
              <a:t>Equitable access </a:t>
            </a:r>
            <a:r>
              <a:rPr lang="en-US" sz="3200" i="1" dirty="0"/>
              <a:t>to high </a:t>
            </a:r>
            <a:r>
              <a:rPr lang="en-US" sz="3200" i="1" dirty="0">
                <a:solidFill>
                  <a:srgbClr val="00B050"/>
                </a:solidFill>
              </a:rPr>
              <a:t>quality</a:t>
            </a:r>
            <a:r>
              <a:rPr lang="en-US" sz="3200" i="1" dirty="0"/>
              <a:t> and </a:t>
            </a:r>
            <a:r>
              <a:rPr lang="en-US" sz="3200" i="1" dirty="0">
                <a:solidFill>
                  <a:srgbClr val="00B050"/>
                </a:solidFill>
              </a:rPr>
              <a:t>affordable</a:t>
            </a:r>
            <a:r>
              <a:rPr lang="en-US" sz="3200" i="1" dirty="0"/>
              <a:t> services and products and  offering </a:t>
            </a:r>
            <a:r>
              <a:rPr lang="en-US" sz="3200" i="1" dirty="0">
                <a:solidFill>
                  <a:srgbClr val="00B050"/>
                </a:solidFill>
              </a:rPr>
              <a:t>financial protection </a:t>
            </a:r>
            <a:r>
              <a:rPr lang="en-US" sz="3200" i="1" dirty="0"/>
              <a:t>for citizens against adverse health events are functions to be attained by health </a:t>
            </a:r>
            <a:r>
              <a:rPr lang="en-US" sz="3200" i="1" dirty="0" smtClean="0"/>
              <a:t>systems 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1380904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4"/>
                </a:solidFill>
              </a:rPr>
              <a:t>Global Pressures</a:t>
            </a:r>
            <a:endParaRPr lang="en-US" sz="3600" dirty="0">
              <a:solidFill>
                <a:schemeClr val="accent4"/>
              </a:solidFill>
            </a:endParaRPr>
          </a:p>
        </p:txBody>
      </p:sp>
      <p:sp>
        <p:nvSpPr>
          <p:cNvPr id="4" name="Content Placeholder 2"/>
          <p:cNvSpPr txBox="1">
            <a:spLocks noGrp="1"/>
          </p:cNvSpPr>
          <p:nvPr>
            <p:ph idx="1"/>
          </p:nvPr>
        </p:nvSpPr>
        <p:spPr>
          <a:xfrm>
            <a:off x="867833" y="1591056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sz="2200" b="1" i="1" dirty="0" smtClean="0">
              <a:solidFill>
                <a:srgbClr val="0070C0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0" indent="0">
              <a:buFont typeface="Arial"/>
              <a:buNone/>
            </a:pPr>
            <a:r>
              <a:rPr lang="en-US" sz="2200" b="1" i="1" dirty="0" smtClean="0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Developments in the healthcare sector</a:t>
            </a:r>
          </a:p>
          <a:p>
            <a:pPr lvl="1"/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Modernization of infrastructure.</a:t>
            </a:r>
          </a:p>
          <a:p>
            <a:pPr lvl="1"/>
            <a:r>
              <a:rPr lang="en-US" sz="2200" dirty="0">
                <a:latin typeface="Calibri" charset="0"/>
                <a:ea typeface="Calibri" charset="0"/>
                <a:cs typeface="Calibri" charset="0"/>
              </a:rPr>
              <a:t>T</a:t>
            </a:r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echnology became key to service delivery.</a:t>
            </a:r>
          </a:p>
          <a:p>
            <a:pPr lvl="1"/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Non-stop innovations in the biomedical field.</a:t>
            </a:r>
          </a:p>
          <a:p>
            <a:pPr lvl="1"/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Need for more efficient systems with multi-disciplinary approach.</a:t>
            </a:r>
          </a:p>
          <a:p>
            <a:pPr lvl="1"/>
            <a:endParaRPr lang="en-US" sz="2200" dirty="0" smtClean="0">
              <a:latin typeface="Calibri" charset="0"/>
              <a:ea typeface="Calibri" charset="0"/>
              <a:cs typeface="Calibri" charset="0"/>
            </a:endParaRPr>
          </a:p>
          <a:p>
            <a:pPr marL="0" indent="0">
              <a:buFont typeface="Arial"/>
              <a:buNone/>
            </a:pPr>
            <a:r>
              <a:rPr lang="en-US" sz="2200" b="1" i="1" dirty="0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B</a:t>
            </a:r>
            <a:r>
              <a:rPr lang="en-US" sz="2200" b="1" i="1" dirty="0" smtClean="0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urden of disease</a:t>
            </a:r>
          </a:p>
          <a:p>
            <a:pPr lvl="1"/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Increase of the prevalence of non-communicable diseases (NCDs).</a:t>
            </a:r>
          </a:p>
          <a:p>
            <a:pPr lvl="1"/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NCDs are more expensive and need more sophisticated and long-term treatments.</a:t>
            </a:r>
          </a:p>
          <a:p>
            <a:pPr lvl="1"/>
            <a:endParaRPr lang="en-US" sz="2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Mostafa Hunter | Samar Mosaad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28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 noGrp="1"/>
          </p:cNvSpPr>
          <p:nvPr>
            <p:ph idx="4294967295"/>
          </p:nvPr>
        </p:nvSpPr>
        <p:spPr>
          <a:xfrm>
            <a:off x="770021" y="1221206"/>
            <a:ext cx="7543800" cy="40227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200" b="1" i="1" dirty="0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Patients and society </a:t>
            </a:r>
          </a:p>
          <a:p>
            <a:pPr lvl="1"/>
            <a:r>
              <a:rPr lang="en-US" sz="2200" dirty="0">
                <a:latin typeface="Calibri" charset="0"/>
                <a:ea typeface="Calibri" charset="0"/>
                <a:cs typeface="Calibri" charset="0"/>
              </a:rPr>
              <a:t>A</a:t>
            </a:r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wareness  of  right to health.</a:t>
            </a:r>
          </a:p>
          <a:p>
            <a:pPr lvl="1"/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Public demand for better services.</a:t>
            </a:r>
          </a:p>
          <a:p>
            <a:pPr lvl="1"/>
            <a:r>
              <a:rPr lang="en-US" sz="2200" dirty="0">
                <a:latin typeface="Calibri" charset="0"/>
                <a:ea typeface="Calibri" charset="0"/>
                <a:cs typeface="Calibri" charset="0"/>
              </a:rPr>
              <a:t>H</a:t>
            </a:r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igher expectations regarding the level of health system's performance.</a:t>
            </a:r>
          </a:p>
          <a:p>
            <a:pPr lvl="1"/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Patient-centric models of care.</a:t>
            </a:r>
          </a:p>
          <a:p>
            <a:endParaRPr lang="en-US" sz="2200" i="1" dirty="0" smtClean="0">
              <a:latin typeface="Calibri" charset="0"/>
              <a:ea typeface="Calibri" charset="0"/>
              <a:cs typeface="Calibri" charset="0"/>
            </a:endParaRPr>
          </a:p>
          <a:p>
            <a:pPr marL="0" indent="0">
              <a:buFont typeface="Arial"/>
              <a:buNone/>
            </a:pPr>
            <a:r>
              <a:rPr lang="en-US" sz="2200" b="1" i="1" dirty="0" smtClean="0">
                <a:solidFill>
                  <a:srgbClr val="0070C0"/>
                </a:solidFill>
                <a:latin typeface="Calibri" charset="0"/>
                <a:ea typeface="Calibri" charset="0"/>
                <a:cs typeface="Calibri" charset="0"/>
              </a:rPr>
              <a:t>Restrictions in public fiscal space</a:t>
            </a:r>
          </a:p>
          <a:p>
            <a:pPr lvl="1"/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Financial crisis in 2008</a:t>
            </a:r>
          </a:p>
          <a:p>
            <a:pPr lvl="1"/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Political turmoil leading to economic pressures. </a:t>
            </a:r>
          </a:p>
          <a:p>
            <a:pPr lvl="1"/>
            <a:r>
              <a:rPr lang="en-US" sz="2200" dirty="0">
                <a:latin typeface="Calibri" charset="0"/>
                <a:ea typeface="Calibri" charset="0"/>
                <a:cs typeface="Calibri" charset="0"/>
              </a:rPr>
              <a:t>D</a:t>
            </a:r>
            <a:r>
              <a:rPr lang="en-US" sz="2200" dirty="0" smtClean="0">
                <a:latin typeface="Calibri" charset="0"/>
                <a:ea typeface="Calibri" charset="0"/>
                <a:cs typeface="Calibri" charset="0"/>
              </a:rPr>
              <a:t>ecrease in oil prices negatively impacted some countries.</a:t>
            </a:r>
          </a:p>
          <a:p>
            <a:pPr lvl="1"/>
            <a:endParaRPr lang="en-US" sz="2200" dirty="0" smtClean="0">
              <a:latin typeface="Calibri" charset="0"/>
              <a:ea typeface="Calibri" charset="0"/>
              <a:cs typeface="Calibri" charset="0"/>
            </a:endParaRPr>
          </a:p>
          <a:p>
            <a:pPr marL="0" indent="0">
              <a:buFont typeface="Arial"/>
              <a:buNone/>
            </a:pPr>
            <a:endParaRPr lang="en-US" sz="2200" dirty="0" smtClean="0">
              <a:latin typeface="Calibri" charset="0"/>
              <a:ea typeface="Calibri" charset="0"/>
              <a:cs typeface="Calibri" charset="0"/>
            </a:endParaRPr>
          </a:p>
          <a:p>
            <a:endParaRPr lang="en-US" sz="2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Mostafa Hunter | Samar Mosaad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503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36854" y="1416400"/>
            <a:ext cx="2621849" cy="3945954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200" b="1" dirty="0"/>
              <a:t>H</a:t>
            </a:r>
            <a:r>
              <a:rPr lang="en-US" sz="2200" b="1" dirty="0" smtClean="0"/>
              <a:t>ealthcare sector pressures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Increasing patient demands and expectations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Fragmented health systems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Changes </a:t>
            </a:r>
            <a:r>
              <a:rPr lang="en-US" sz="2200" dirty="0"/>
              <a:t>in burden of disease</a:t>
            </a:r>
            <a:r>
              <a:rPr lang="en-US" sz="2200" b="1" dirty="0"/>
              <a:t> </a:t>
            </a:r>
            <a:endParaRPr lang="en-US" sz="2200" b="1" dirty="0" smtClean="0"/>
          </a:p>
        </p:txBody>
      </p:sp>
      <p:sp>
        <p:nvSpPr>
          <p:cNvPr id="4" name="Rounded Rectangle 3"/>
          <p:cNvSpPr/>
          <p:nvPr/>
        </p:nvSpPr>
        <p:spPr>
          <a:xfrm>
            <a:off x="3238199" y="1465411"/>
            <a:ext cx="2526113" cy="3896943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200" b="1" dirty="0" smtClean="0"/>
              <a:t>Geo-political changes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Unstable political and economic situation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Population displacement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Cross-border problems 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200" dirty="0"/>
          </a:p>
        </p:txBody>
      </p:sp>
      <p:sp>
        <p:nvSpPr>
          <p:cNvPr id="6" name="Rounded Rectangle 5"/>
          <p:cNvSpPr/>
          <p:nvPr/>
        </p:nvSpPr>
        <p:spPr>
          <a:xfrm>
            <a:off x="2318893" y="337752"/>
            <a:ext cx="4364723" cy="926248"/>
          </a:xfrm>
          <a:prstGeom prst="round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36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Regional pressures </a:t>
            </a:r>
          </a:p>
        </p:txBody>
      </p:sp>
      <p:sp>
        <p:nvSpPr>
          <p:cNvPr id="5" name="Rectangle 4"/>
          <p:cNvSpPr/>
          <p:nvPr/>
        </p:nvSpPr>
        <p:spPr>
          <a:xfrm>
            <a:off x="1170227" y="5514754"/>
            <a:ext cx="7255316" cy="769441"/>
          </a:xfrm>
          <a:prstGeom prst="rect">
            <a:avLst/>
          </a:pr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200" dirty="0" smtClean="0"/>
              <a:t>National and international commitments to respond to these pressures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364224" y="1465411"/>
            <a:ext cx="2578608" cy="3896943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200" b="1" dirty="0" smtClean="0"/>
              <a:t>Economic pressures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Restrictions in the public fiscal space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High out of pocket expenditure on health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200" dirty="0" smtClean="0"/>
              <a:t>Poverty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200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sz="2200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749728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4"/>
                </a:solidFill>
              </a:rPr>
              <a:t>International and national obligations</a:t>
            </a:r>
            <a:endParaRPr lang="en-US" sz="3600" dirty="0">
              <a:solidFill>
                <a:schemeClr val="accent4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44118" y="2121408"/>
            <a:ext cx="7255764" cy="3127248"/>
          </a:xfrm>
          <a:prstGeom prst="roundRect">
            <a:avLst/>
          </a:prstGeom>
          <a:solidFill>
            <a:srgbClr val="FFEDE4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200" b="1" dirty="0" smtClean="0"/>
              <a:t>Sustainable </a:t>
            </a:r>
            <a:r>
              <a:rPr lang="en-US" sz="2200" b="1" dirty="0"/>
              <a:t>Development Goals (SDGs</a:t>
            </a:r>
            <a:r>
              <a:rPr lang="en-US" sz="2200" b="1" dirty="0" smtClean="0"/>
              <a:t>)</a:t>
            </a:r>
            <a:endParaRPr lang="en-US" sz="2200" b="1" dirty="0"/>
          </a:p>
          <a:p>
            <a:pPr>
              <a:buFont typeface="Arial" charset="0"/>
              <a:buChar char="•"/>
            </a:pPr>
            <a:r>
              <a:rPr lang="en-US" sz="2200" dirty="0" smtClean="0"/>
              <a:t>SDG#3</a:t>
            </a:r>
            <a:r>
              <a:rPr lang="en-US" sz="2200" dirty="0"/>
              <a:t>: ensuring healthy lives and promoting well-being for all at all ages, promoting peaceful and inclusive societies for sustainable development</a:t>
            </a:r>
            <a:r>
              <a:rPr lang="en-US" sz="2200" dirty="0" smtClean="0"/>
              <a:t>.</a:t>
            </a:r>
          </a:p>
          <a:p>
            <a:pPr>
              <a:buFont typeface="Arial" charset="0"/>
              <a:buChar char="•"/>
            </a:pPr>
            <a:endParaRPr lang="en-US" sz="22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2200" dirty="0" smtClean="0"/>
              <a:t>E.g. SDG#3.8: achieve </a:t>
            </a:r>
            <a:r>
              <a:rPr lang="en-US" sz="2200" dirty="0"/>
              <a:t>universal health coverage, including financial risk protection, access to quality essential health-care services and access to safe, effective, quality and affordable essential medicines and vaccines for </a:t>
            </a:r>
            <a:r>
              <a:rPr lang="en-US" sz="2200" dirty="0" smtClean="0"/>
              <a:t>all.</a:t>
            </a:r>
            <a:endParaRPr lang="en-US" sz="22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944118" y="5679376"/>
            <a:ext cx="7255764" cy="780288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2200" b="1" dirty="0" smtClean="0"/>
              <a:t>Right to health as stated in the constitutions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14517988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248854" y="2058276"/>
            <a:ext cx="2588078" cy="1600985"/>
          </a:xfrm>
          <a:prstGeom prst="round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rgbClr val="002060"/>
                </a:solidFill>
              </a:rPr>
              <a:t>Health Systems</a:t>
            </a:r>
            <a:endParaRPr lang="en-US" sz="2200" b="1" dirty="0">
              <a:solidFill>
                <a:srgbClr val="002060"/>
              </a:solidFill>
            </a:endParaRPr>
          </a:p>
        </p:txBody>
      </p:sp>
      <p:sp>
        <p:nvSpPr>
          <p:cNvPr id="3" name="Up Arrow 2"/>
          <p:cNvSpPr/>
          <p:nvPr/>
        </p:nvSpPr>
        <p:spPr>
          <a:xfrm>
            <a:off x="2235036" y="1587627"/>
            <a:ext cx="816428" cy="1088572"/>
          </a:xfrm>
          <a:prstGeom prst="upArrow">
            <a:avLst/>
          </a:prstGeom>
          <a:gradFill flip="none" rotWithShape="1">
            <a:gsLst>
              <a:gs pos="0">
                <a:srgbClr val="D83ED1">
                  <a:tint val="66000"/>
                  <a:satMod val="160000"/>
                </a:srgbClr>
              </a:gs>
              <a:gs pos="50000">
                <a:srgbClr val="D83ED1">
                  <a:tint val="44500"/>
                  <a:satMod val="160000"/>
                </a:srgbClr>
              </a:gs>
              <a:gs pos="100000">
                <a:srgbClr val="D83ED1">
                  <a:tint val="23500"/>
                  <a:satMod val="160000"/>
                </a:srgb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/>
          </a:p>
        </p:txBody>
      </p:sp>
      <p:sp>
        <p:nvSpPr>
          <p:cNvPr id="4" name="TextBox 3"/>
          <p:cNvSpPr txBox="1"/>
          <p:nvPr/>
        </p:nvSpPr>
        <p:spPr>
          <a:xfrm>
            <a:off x="1388981" y="2112601"/>
            <a:ext cx="11541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Cost</a:t>
            </a:r>
            <a:endParaRPr lang="en-US" sz="2200" b="1" dirty="0"/>
          </a:p>
        </p:txBody>
      </p:sp>
      <p:sp>
        <p:nvSpPr>
          <p:cNvPr id="5" name="Up Arrow 4"/>
          <p:cNvSpPr/>
          <p:nvPr/>
        </p:nvSpPr>
        <p:spPr>
          <a:xfrm>
            <a:off x="2235036" y="3080891"/>
            <a:ext cx="816428" cy="1088572"/>
          </a:xfrm>
          <a:prstGeom prst="upArrow">
            <a:avLst/>
          </a:prstGeom>
          <a:gradFill flip="none" rotWithShape="1">
            <a:gsLst>
              <a:gs pos="0">
                <a:srgbClr val="D83ED1">
                  <a:tint val="66000"/>
                  <a:satMod val="160000"/>
                </a:srgbClr>
              </a:gs>
              <a:gs pos="50000">
                <a:srgbClr val="D83ED1">
                  <a:tint val="44500"/>
                  <a:satMod val="160000"/>
                </a:srgbClr>
              </a:gs>
              <a:gs pos="100000">
                <a:srgbClr val="D83ED1">
                  <a:tint val="23500"/>
                  <a:satMod val="160000"/>
                </a:srgb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/>
          </a:p>
        </p:txBody>
      </p:sp>
      <p:sp>
        <p:nvSpPr>
          <p:cNvPr id="6" name="TextBox 5"/>
          <p:cNvSpPr txBox="1"/>
          <p:nvPr/>
        </p:nvSpPr>
        <p:spPr>
          <a:xfrm>
            <a:off x="933823" y="3401002"/>
            <a:ext cx="1772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Patients Demand</a:t>
            </a:r>
            <a:endParaRPr lang="en-US" sz="2200" b="1" dirty="0"/>
          </a:p>
        </p:txBody>
      </p:sp>
      <p:sp>
        <p:nvSpPr>
          <p:cNvPr id="7" name="Up Arrow 6"/>
          <p:cNvSpPr/>
          <p:nvPr/>
        </p:nvSpPr>
        <p:spPr>
          <a:xfrm rot="10800000">
            <a:off x="6094351" y="2404729"/>
            <a:ext cx="816428" cy="1088572"/>
          </a:xfrm>
          <a:prstGeom prst="upArrow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29134" y="2407739"/>
            <a:ext cx="1564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Fiscal Space</a:t>
            </a:r>
            <a:endParaRPr lang="en-US" sz="2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062739" y="4731660"/>
            <a:ext cx="7020941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2200" b="1">
                <a:ln/>
                <a:latin typeface="Calibri" charset="0"/>
                <a:ea typeface="Calibri" charset="0"/>
                <a:cs typeface="Calibri" charset="0"/>
              </a:rPr>
              <a:t>U</a:t>
            </a:r>
            <a:r>
              <a:rPr lang="en-US" sz="2200" b="1" smtClean="0">
                <a:ln/>
                <a:latin typeface="Calibri" charset="0"/>
                <a:ea typeface="Calibri" charset="0"/>
                <a:cs typeface="Calibri" charset="0"/>
              </a:rPr>
              <a:t>rgent </a:t>
            </a:r>
            <a:r>
              <a:rPr lang="en-US" sz="2200" b="1" dirty="0" smtClean="0">
                <a:ln/>
                <a:latin typeface="Calibri" charset="0"/>
                <a:ea typeface="Calibri" charset="0"/>
                <a:cs typeface="Calibri" charset="0"/>
              </a:rPr>
              <a:t>need for interventions addressing effectiveness , efficiency and responsiveness of the healthcare system </a:t>
            </a:r>
            <a:endParaRPr lang="en-US" sz="2200" b="1" dirty="0">
              <a:ln/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Mostafa Hunter | Samar Mosaad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842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xresdefaul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60" y="606070"/>
            <a:ext cx="8040016" cy="45225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10387" y="5598956"/>
            <a:ext cx="71015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 great opportunity to change, engage and move forward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229743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Custom 6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FFFFFF"/>
      </a:accent1>
      <a:accent2>
        <a:srgbClr val="E9F3F0"/>
      </a:accent2>
      <a:accent3>
        <a:srgbClr val="005D84"/>
      </a:accent3>
      <a:accent4>
        <a:srgbClr val="006284"/>
      </a:accent4>
      <a:accent5>
        <a:srgbClr val="434343"/>
      </a:accent5>
      <a:accent6>
        <a:srgbClr val="414245"/>
      </a:accent6>
      <a:hlink>
        <a:srgbClr val="85B3E5"/>
      </a:hlink>
      <a:folHlink>
        <a:srgbClr val="375FE4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Waveform.thmx</Template>
  <TotalTime>100</TotalTime>
  <Words>1218</Words>
  <Application>Microsoft Macintosh PowerPoint</Application>
  <PresentationFormat>On-screen Show (4:3)</PresentationFormat>
  <Paragraphs>171</Paragraphs>
  <Slides>24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Waveform</vt:lpstr>
      <vt:lpstr>Governance in the MENA Region</vt:lpstr>
      <vt:lpstr>Key components of a well functioning health system</vt:lpstr>
      <vt:lpstr>PowerPoint Presentation</vt:lpstr>
      <vt:lpstr>Global Pressures</vt:lpstr>
      <vt:lpstr>PowerPoint Presentation</vt:lpstr>
      <vt:lpstr>PowerPoint Presentation</vt:lpstr>
      <vt:lpstr>International and national obligations</vt:lpstr>
      <vt:lpstr>PowerPoint Presentation</vt:lpstr>
      <vt:lpstr>PowerPoint Presentation</vt:lpstr>
      <vt:lpstr>Towards Universal Coverage </vt:lpstr>
      <vt:lpstr>Governance Challenge in the Region: Need for Reform</vt:lpstr>
      <vt:lpstr>PowerPoint Presentation</vt:lpstr>
      <vt:lpstr>PowerPoint Presentation</vt:lpstr>
      <vt:lpstr>Accountability To Date</vt:lpstr>
      <vt:lpstr>PowerPoint Presentation</vt:lpstr>
      <vt:lpstr>PowerPoint Presentation</vt:lpstr>
      <vt:lpstr>The Health System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Yousef Rabah</dc:creator>
  <cp:lastModifiedBy>MacBook</cp:lastModifiedBy>
  <cp:revision>17</cp:revision>
  <dcterms:created xsi:type="dcterms:W3CDTF">2012-10-08T14:55:03Z</dcterms:created>
  <dcterms:modified xsi:type="dcterms:W3CDTF">2016-11-12T10:32:54Z</dcterms:modified>
</cp:coreProperties>
</file>